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57" r:id="rId5"/>
    <p:sldId id="274" r:id="rId6"/>
    <p:sldId id="261" r:id="rId7"/>
    <p:sldId id="280" r:id="rId8"/>
    <p:sldId id="279" r:id="rId9"/>
    <p:sldId id="262" r:id="rId10"/>
    <p:sldId id="264" r:id="rId11"/>
    <p:sldId id="265" r:id="rId12"/>
    <p:sldId id="281" r:id="rId13"/>
    <p:sldId id="282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9ja3lay/8VwTcv4bqupgmA5P2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005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6390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6048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080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788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765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3168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867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324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84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276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762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2214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5158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25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92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oportal.org/resources/videos/video?id=5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Su9cKXIwH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327171" y="422084"/>
            <a:ext cx="8489658" cy="27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 Somerset Partnership School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GB"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Candidate Exam Guidance</a:t>
            </a: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00" y="2379853"/>
            <a:ext cx="252412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Seating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93550" cy="389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entered the exam room you are under exam conditions</a:t>
            </a:r>
          </a:p>
          <a:p>
            <a:pPr lvl="1" indent="-34290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means that you cannot communicate in any way with any other Candidate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be directed to your room &amp; seat by the Lead Invigilator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candidate card will be on each exam desk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deface or destroy the candidate cards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seated,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invigilator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read the instructions of the exam and will announce when you can start.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lang="en-GB" sz="1400" b="1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write anything on your </a:t>
            </a: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until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are instructed to do </a:t>
            </a: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so.</a:t>
            </a: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lang="en-GB" sz="1100" b="1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 considered Malpractice if you </a:t>
            </a: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do.</a:t>
            </a: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lang="en-GB" sz="1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Disturbing the exam room in any way could get you disqualified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46650" y="3308569"/>
            <a:ext cx="2685650" cy="13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Invigilators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to ensure the exams are run according to the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regulations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listen to them and follow instructions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need any assistance, then please raise your hand </a:t>
            </a:r>
            <a:r>
              <a:rPr lang="en-GB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alert an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invigilator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must not shout out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cannot communicate with any students in the exam room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are unable to answer any questions relating to the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content of the exam paper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b="1" dirty="0" smtClean="0">
                <a:solidFill>
                  <a:schemeClr val="tx1"/>
                </a:solidFill>
              </a:rPr>
              <a:t>Video: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hlinkClick r:id="rId3"/>
              </a:rPr>
              <a:t>Invigilators Announcement to Candidates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alpractice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587305"/>
          </a:xfrm>
        </p:spPr>
        <p:txBody>
          <a:bodyPr/>
          <a:lstStyle/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maintain the integrity of qualifications, strict Regulations are in place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Malpractice means any action or behaviour which is in breach of the Regulations 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alleged, suspected or actual incidents of malpractice will be investigated and reported to the relevant awarding body/bodies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Joint Council for Qualifications (JCQ) provides information regarding what constitutes malpractice: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unauthorised material into the examination room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Breaches of examination conditions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Exchanging, obtaining, receiving, or passing on information which could be examination related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the attempt to)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Offences relating to the content of candidates’ work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Undermining the integrity of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examinations/assessments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alpractice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587305"/>
          </a:xfrm>
        </p:spPr>
        <p:txBody>
          <a:bodyPr/>
          <a:lstStyle/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need to know that the following would be malpractice: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copying or allowing work to be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posting written work on social networking sites prior to an examination/assessment;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collusion: allowing others to help produce your work or helping others with theirs;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asking others about what questions your exam will include (even if no one tells you);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having or sharing details about exam questions before the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think these are real or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telling exam boards or your school/college about exam information being shared. </a:t>
            </a:r>
          </a:p>
        </p:txBody>
      </p:sp>
    </p:spTree>
    <p:extLst>
      <p:ext uri="{BB962C8B-B14F-4D97-AF65-F5344CB8AC3E}">
        <p14:creationId xmlns:p14="http://schemas.microsoft.com/office/powerpoint/2010/main" val="252073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Malpractice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1"/>
          </p:nvPr>
        </p:nvSpPr>
        <p:spPr>
          <a:xfrm>
            <a:off x="311700" y="1017726"/>
            <a:ext cx="8520600" cy="401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buSzPts val="1800"/>
              <a:buNone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severe penalties for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malpractice.</a:t>
            </a:r>
          </a:p>
          <a:p>
            <a:pPr marL="0" lvl="0" indent="0" algn="ctr" rtl="0">
              <a:lnSpc>
                <a:spcPct val="100000"/>
              </a:lnSpc>
              <a:buSzPts val="1800"/>
              <a:buNone/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could be disqualified from your exams.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buSzPts val="1800"/>
              <a:buNone/>
            </a:pPr>
            <a:endParaRPr lang="en-GB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buSzPts val="1800"/>
              <a:buNone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Examples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malpractice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lvl="0" indent="0" algn="l" rtl="0">
              <a:lnSpc>
                <a:spcPct val="100000"/>
              </a:lnSpc>
              <a:buSzPts val="1800"/>
              <a:buNone/>
            </a:pP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Possession of a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mobile phone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 smart enabled device - even if switched off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Writing/drawing obscene material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Talking/disrupting others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Possession of notes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 on hands/skins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Possession of a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</a:p>
          <a:p>
            <a:pPr marL="457200" lvl="0" indent="-342900" algn="l" rtl="0">
              <a:lnSpc>
                <a:spcPct val="100000"/>
              </a:lnSpc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Offensive Language</a:t>
            </a:r>
          </a:p>
          <a:p>
            <a:pPr marL="114300" lvl="0" indent="0" algn="l" rtl="0">
              <a:lnSpc>
                <a:spcPct val="100000"/>
              </a:lnSpc>
              <a:buClr>
                <a:srgbClr val="000000"/>
              </a:buClr>
              <a:buSzPts val="1800"/>
              <a:buNone/>
            </a:pP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buSzPts val="1800"/>
              <a:buNone/>
            </a:pP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Please check your pockets before you go into every exam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Consequences of Malpractice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Clr>
                <a:srgbClr val="000000"/>
              </a:buClr>
              <a:buNone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are caught or suspected of committing malpractice, then an investigation will take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place, we are obliged to report it to the Exam Boards and they will make the decision on sanction.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en-GB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Written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 of marks for that paper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 of marks for that subject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 of marks for all exams with the that exam board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exams cancelled for all exam boards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Banned from taking exams for 1-5 years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2"/>
          <p:cNvSpPr txBox="1"/>
          <p:nvPr/>
        </p:nvSpPr>
        <p:spPr>
          <a:xfrm>
            <a:off x="6082018" y="2592198"/>
            <a:ext cx="2750282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2019 (last exam season) 1,560 students had their papers zeroed due to malpractice</a:t>
            </a:r>
            <a:r>
              <a:rPr lang="en-GB" sz="16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46% of those were due to mobile phones</a:t>
            </a:r>
            <a:endParaRPr sz="16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Unauthorised Items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09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are not allowed in the exam room: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phones, other smart enabled device, watches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transparent water bottles/pencil cases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Gel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Tippex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Earphones/plugs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on hands/skin</a:t>
            </a:r>
            <a:endParaRPr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Labels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water bottles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of any sort - check your pockets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 ill on the day of an exam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dirty="0"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37428" cy="367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feeling unwell on the day of your exam, we suggest you come into school and we can assess the situation when you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arrive.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 is better to take the exam if you can.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sz="16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 the exam at another time.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ill and unable to attend the exam, it is vital you phone the school first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thing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morning and ask to speak to the Exams Officer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absent from an exam due to illness, you will be required to complete a Self Declaration Form which will be submitted to the Exam Board.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do not attend an exam without a valid reason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forfeit your chance of a grade in that subject and it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possible that you will be charged the entry fee for the exam.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doubt – phone the school.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I’m late, can I still sit the exam?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212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think you are going to be late for the start of your exam, please contact the school to inform us.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arrival at school,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of staff will escort you to the exam room.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sz="16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NOT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 room without permission once an exam has started.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Depending on how late you are, the Exam Boards may not accept your script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Helpful Tips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311700" y="1020382"/>
            <a:ext cx="85206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 and follow instructions.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for correct paper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your </a:t>
            </a:r>
            <a:r>
              <a:rPr lang="en-GB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legal </a:t>
            </a:r>
            <a:r>
              <a:rPr lang="en-GB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correct sections on the front of the exam paper.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only when instructed.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the exam paper thoroughly – to the back page.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 your hand for assistance.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rush your answers.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 out any incorrect work, but no doodling.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all available time wisely.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silent at all times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8450" y="3243217"/>
            <a:ext cx="1663850" cy="1637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Purpose of this Presentation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58730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 candidates about the use of their personal data and copyright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candidates are provided with all relevant information about their exams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 of any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exams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taken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copies of relevant JCQ information for candidates documents and exam room posters are provided in advance of any exams/assessments being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 candidates about malpractice in examinations/assessments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 questions candidates may have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 candidates of/signpost candidates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exams-related policies/procedures that they need to be made aware of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Additional Advice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670250" cy="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 to the toilet before your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been allocated Access Arrangements you should have received, and signed, the notification document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been allocated Rest Breaks you must raise your hand to request to take these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time will be paused and restarted when you begin your exam again.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take in water in transparent bottles ONLY, you must remove all labels from the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bottle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Fire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Evacuation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event of a fire alarm, please follow the guidance of the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Invigilators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 still under exam conditions so </a:t>
            </a:r>
            <a:r>
              <a:rPr lang="en-GB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REMAIN IN SILENCE</a:t>
            </a:r>
            <a:endParaRPr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8"/>
          <p:cNvPicPr preferRelativeResize="0"/>
          <p:nvPr/>
        </p:nvPicPr>
        <p:blipFill rotWithShape="1">
          <a:blip r:embed="rId3">
            <a:alphaModFix/>
          </a:blip>
          <a:srcRect b="13814"/>
          <a:stretch/>
        </p:blipFill>
        <p:spPr>
          <a:xfrm>
            <a:off x="1518407" y="2416028"/>
            <a:ext cx="5821960" cy="1946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 Data &amp; Copyright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58730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what information is collected and how it is used, you must read the JCQ Information for candidates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Privacy Notice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(Distributed at Academic Mentoring)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copyright of any work created by a candidate that is submitted to an awarding body for assessment (referred to as Assessment Materials) belongs to the candidate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submitting this work, a candidate is granting the awarding body a non-exclusive, royalty-free licence to use their assessment materials (referred to as Assessment Licence)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 candidate wishes to terminate the awarding body’s rights for anything other than assessing his/her work, the awarding body must be notified by the centre and it is at the discretion of the awarding body whether or not to terminate such rights</a:t>
            </a:r>
          </a:p>
        </p:txBody>
      </p:sp>
    </p:spTree>
    <p:extLst>
      <p:ext uri="{BB962C8B-B14F-4D97-AF65-F5344CB8AC3E}">
        <p14:creationId xmlns:p14="http://schemas.microsoft.com/office/powerpoint/2010/main" val="3559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Individual Candidate Timetable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277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should have received a Paper copy at Academic Mentoring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copy has been emailed home to your parents</a:t>
            </a:r>
          </a:p>
          <a:p>
            <a:pPr>
              <a:spcBef>
                <a:spcPts val="900"/>
              </a:spcBef>
              <a:buClr>
                <a:schemeClr val="dk1"/>
              </a:buClr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of it on your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phone, and add the dates in to your electronic calendar</a:t>
            </a:r>
          </a:p>
          <a:p>
            <a:pPr lvl="1">
              <a:spcBef>
                <a:spcPts val="900"/>
              </a:spcBef>
              <a:buClr>
                <a:schemeClr val="dk1"/>
              </a:buClr>
              <a:buFont typeface="Calibri"/>
              <a:buChar char="●"/>
            </a:pPr>
            <a:r>
              <a:rPr lang="en-GB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 the amendment to the start time for the Science Exam on June 9th</a:t>
            </a:r>
            <a:endParaRPr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900"/>
              </a:spcBef>
              <a:buClr>
                <a:schemeClr val="dk1"/>
              </a:buClr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be seated in the same room/seat for all your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exams</a:t>
            </a:r>
          </a:p>
          <a:p>
            <a:pPr lvl="1">
              <a:spcBef>
                <a:spcPts val="900"/>
              </a:spcBef>
              <a:buClr>
                <a:schemeClr val="dk1"/>
              </a:buClr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Academic Mentor/Pastoral Lead has access to the allocations and can inform you of your Room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Equipment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80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Clear Wallet will be provided for you with all the stationery for your Exams</a:t>
            </a:r>
          </a:p>
          <a:p>
            <a:pPr marL="1143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contain:</a:t>
            </a: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BLACK</a:t>
            </a: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Biro </a:t>
            </a: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x2 </a:t>
            </a:r>
            <a:r>
              <a:rPr lang="en-GB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(the only colour accepted by the exam boards)</a:t>
            </a: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Pencil x2</a:t>
            </a:r>
            <a:endParaRPr lang="en-GB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Eraser</a:t>
            </a:r>
          </a:p>
          <a:p>
            <a:pPr lvl="0"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Protractor</a:t>
            </a:r>
            <a:endParaRPr lang="en-GB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Ruler</a:t>
            </a: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Calculator (if allowed)</a:t>
            </a: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Highlighters – for use on the Question Paper only</a:t>
            </a:r>
          </a:p>
          <a:p>
            <a:pPr lvl="0">
              <a:buClr>
                <a:schemeClr val="dk1"/>
              </a:buClr>
              <a:buFont typeface="Calibri"/>
              <a:buChar char="●"/>
            </a:pP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If needed you can ask for a Pencil Sharpener, Tracing Paper &amp; Compass</a:t>
            </a:r>
            <a:endParaRPr lang="en-GB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9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/>
          <p:nvPr/>
        </p:nvSpPr>
        <p:spPr>
          <a:xfrm>
            <a:off x="5371725" y="360231"/>
            <a:ext cx="3317700" cy="449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NEW for 2021-2022 – No watches are allowed in the examination room.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8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ctr">
              <a:buSzPts val="1500"/>
            </a:pP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If 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 are found to be in possession of an unauthorised device during your exam, whether switched on or off, you are committing Malpractice and could result in you being disqualified</a:t>
            </a: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</a:p>
          <a:p>
            <a:pPr lvl="0" algn="ctr">
              <a:buSzPts val="1500"/>
            </a:pPr>
            <a:endParaRPr lang="en-GB" sz="18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ctr">
              <a:buSzPts val="1500"/>
            </a:pP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 unauthorised materials will be collected by the Lead Invigilator before you enter the Exam Room</a:t>
            </a:r>
            <a:endParaRPr sz="18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88" name="Google Shape;8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3660" y="360232"/>
            <a:ext cx="4423035" cy="4423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97" y="218114"/>
            <a:ext cx="3639771" cy="4625173"/>
          </a:xfrm>
          <a:prstGeom prst="rect">
            <a:avLst/>
          </a:prstGeom>
        </p:spPr>
      </p:pic>
      <p:sp>
        <p:nvSpPr>
          <p:cNvPr id="6" name="Google Shape;87;p6"/>
          <p:cNvSpPr txBox="1"/>
          <p:nvPr/>
        </p:nvSpPr>
        <p:spPr>
          <a:xfrm>
            <a:off x="5287835" y="1955806"/>
            <a:ext cx="3317700" cy="1351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800" b="1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This poster will be displayed outside your exam room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lang="en-GB" sz="18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800" b="1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 MUST note all the warnings</a:t>
            </a:r>
          </a:p>
        </p:txBody>
      </p:sp>
    </p:spTree>
    <p:extLst>
      <p:ext uri="{BB962C8B-B14F-4D97-AF65-F5344CB8AC3E}">
        <p14:creationId xmlns:p14="http://schemas.microsoft.com/office/powerpoint/2010/main" val="1214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JCQ Information for Candidates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2152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 Examinations &amp; Social Media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documents were given to you at Academic Mentoring and have been emailed home, you can also find them on the school website</a:t>
            </a:r>
          </a:p>
          <a:p>
            <a:pPr marL="596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document has been written to help you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96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carefully and follow the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instructions, it includes sections on: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Regulations (Rules)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Instructions for during the exam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to do at the end of the exam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b="1" dirty="0" smtClean="0"/>
              <a:t>Video: </a:t>
            </a:r>
            <a:r>
              <a:rPr lang="en-GB" b="1" dirty="0" smtClean="0">
                <a:hlinkClick r:id="rId2"/>
              </a:rPr>
              <a:t>Instructions for Candidates</a:t>
            </a:r>
            <a:endParaRPr lang="en-GB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Exam Timings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Google Shape;9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64844" cy="3844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Morning exams begin at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9.30am</a:t>
            </a:r>
          </a:p>
          <a:p>
            <a:pPr marL="457200" lvl="0" indent="-228600" algn="l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0"/>
              </a:spcAft>
              <a:buSzPts val="1800"/>
              <a:buChar char="●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Afternoon exams begin at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1.30pm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only have 1 Afternoon Exam – Physics Paper 1 on Thursday 9</a:t>
            </a:r>
            <a:r>
              <a:rPr lang="en-GB" i="1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June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0"/>
              </a:spcAft>
              <a:buSzPts val="1800"/>
              <a:buChar char="●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duration of exam papers vary, from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1hr 10mins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minutes to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1hr 45mins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been awarded Extra Time you will be given the adjusted finish time</a:t>
            </a:r>
            <a:endParaRPr i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lnSpc>
                <a:spcPct val="100000"/>
              </a:lnSpc>
              <a:spcAft>
                <a:spcPts val="0"/>
              </a:spcAft>
              <a:buSzPts val="1800"/>
              <a:buChar char="●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should arrive at 9.00am for a morning exam and 1.15pm for an afternoon exam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Breakfast will be provided for morning exams</a:t>
            </a:r>
          </a:p>
          <a:p>
            <a:pPr marL="114300" lvl="0" indent="0" algn="l" rtl="0">
              <a:lnSpc>
                <a:spcPct val="100000"/>
              </a:lnSpc>
              <a:spcAft>
                <a:spcPts val="0"/>
              </a:spcAft>
              <a:buSzPts val="1800"/>
              <a:buNone/>
            </a:pP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comply with Exam Board regulations you MUST remain in the Exam Room for at least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1hr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leave before this time it may be classed as Malpractice and you may be sanctioned</a:t>
            </a:r>
            <a:endParaRPr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1680</Words>
  <Application>Microsoft Office PowerPoint</Application>
  <PresentationFormat>On-screen Show (16:9)</PresentationFormat>
  <Paragraphs>182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Simple Light</vt:lpstr>
      <vt:lpstr>PowerPoint Presentation</vt:lpstr>
      <vt:lpstr>Purpose of this Presentation</vt:lpstr>
      <vt:lpstr>Personal Data &amp; Copyright</vt:lpstr>
      <vt:lpstr>Individual Candidate Timetable  </vt:lpstr>
      <vt:lpstr>Equipment </vt:lpstr>
      <vt:lpstr>PowerPoint Presentation</vt:lpstr>
      <vt:lpstr>PowerPoint Presentation</vt:lpstr>
      <vt:lpstr>JCQ Information for Candidates</vt:lpstr>
      <vt:lpstr>Exam Timings</vt:lpstr>
      <vt:lpstr>Seating </vt:lpstr>
      <vt:lpstr>Invigilators</vt:lpstr>
      <vt:lpstr>Malpractice</vt:lpstr>
      <vt:lpstr>Malpractice</vt:lpstr>
      <vt:lpstr>Malpractice</vt:lpstr>
      <vt:lpstr>Consequences of Malpractice</vt:lpstr>
      <vt:lpstr>Unauthorised Items</vt:lpstr>
      <vt:lpstr>If you are ill on the day of an exam  </vt:lpstr>
      <vt:lpstr>If I’m late, can I still sit the exam?</vt:lpstr>
      <vt:lpstr>Helpful Tips</vt:lpstr>
      <vt:lpstr>Additional Advice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Jones</dc:creator>
  <cp:lastModifiedBy>Samantha Brannighan</cp:lastModifiedBy>
  <cp:revision>17</cp:revision>
  <dcterms:modified xsi:type="dcterms:W3CDTF">2022-05-03T11:21:34Z</dcterms:modified>
</cp:coreProperties>
</file>